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21" r:id="rId2"/>
    <p:sldId id="270" r:id="rId3"/>
    <p:sldId id="271" r:id="rId4"/>
    <p:sldId id="272" r:id="rId5"/>
    <p:sldId id="274" r:id="rId6"/>
    <p:sldId id="281" r:id="rId7"/>
    <p:sldId id="277" r:id="rId8"/>
    <p:sldId id="323" r:id="rId9"/>
    <p:sldId id="325" r:id="rId10"/>
    <p:sldId id="273" r:id="rId11"/>
    <p:sldId id="306" r:id="rId12"/>
    <p:sldId id="286" r:id="rId13"/>
    <p:sldId id="343" r:id="rId14"/>
    <p:sldId id="344" r:id="rId15"/>
    <p:sldId id="283" r:id="rId16"/>
    <p:sldId id="322" r:id="rId17"/>
    <p:sldId id="285" r:id="rId18"/>
    <p:sldId id="280" r:id="rId19"/>
    <p:sldId id="288" r:id="rId20"/>
    <p:sldId id="287" r:id="rId21"/>
    <p:sldId id="289" r:id="rId22"/>
    <p:sldId id="312" r:id="rId23"/>
    <p:sldId id="313" r:id="rId24"/>
    <p:sldId id="345" r:id="rId25"/>
    <p:sldId id="278" r:id="rId26"/>
    <p:sldId id="346" r:id="rId27"/>
    <p:sldId id="328" r:id="rId28"/>
    <p:sldId id="347" r:id="rId29"/>
    <p:sldId id="32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0"/>
    <p:restoredTop sz="94701"/>
  </p:normalViewPr>
  <p:slideViewPr>
    <p:cSldViewPr snapToGrid="0" snapToObjects="1">
      <p:cViewPr varScale="1">
        <p:scale>
          <a:sx n="95" d="100"/>
          <a:sy n="95" d="100"/>
        </p:scale>
        <p:origin x="1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57FF1-5454-2E44-982B-9C2F1A3FC4C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D08D8-1664-2742-A5C1-C4EF1399C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3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3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56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2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2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7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</a:p>
          <a:p>
            <a:r>
              <a:rPr lang="en-US" dirty="0"/>
              <a:t>options(lme4.summary.cor.max = 0)</a:t>
            </a:r>
          </a:p>
          <a:p>
            <a:endParaRPr lang="en-US" dirty="0"/>
          </a:p>
          <a:p>
            <a:r>
              <a:rPr lang="en-US" dirty="0"/>
              <a:t>To hide</a:t>
            </a:r>
            <a:r>
              <a:rPr lang="en-US" baseline="0" dirty="0"/>
              <a:t> fixed effect </a:t>
            </a:r>
            <a:r>
              <a:rPr lang="en-US" baseline="0" dirty="0" err="1"/>
              <a:t>corrs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2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A68F-B65C-FE42-B0F3-1746BDFC2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B2C5A-6F34-BD4C-9252-5A5E5B0CC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04A1F-E6CA-E540-B03D-8977A4B77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A13A9-A51A-8C4A-9340-563CDA75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55C0B-44C4-E343-82BB-C55A4B45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1BE3-9989-1D4F-9FBC-B4547B21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9CECF-0E7D-D044-816D-DAD785783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D89A6-4616-7843-A4C9-92B0DEED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319CA-1D02-7847-A926-B957F439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6D07C-B305-DF44-8334-E8787CA7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5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2FC1B2-B1BA-FA40-B18F-202AAF5C1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E315D-16A2-3D47-8F01-633B7D978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1EC35-8F60-A242-8C66-188DB353E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06803-EDB9-B840-818B-0FC6E7A1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AE795-0E11-AE4F-A7E4-9A78FADE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6245-2882-414F-B4D5-109CA43F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D4B77-4EA2-0C44-AAD1-1B2D33AA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D471-2E7B-FB42-B138-42CF715B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DF44-E188-5641-860E-A4A75A038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B0C9-0148-7F44-89BB-767298A3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2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8741A-7A7D-C54A-9FAF-FDE0D70D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453F6-9694-FE41-8AFB-9F9535BC5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35ED3-3E3C-E84D-9FE8-21DCA696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4197D-C1C5-8C4D-A865-0CF39DA4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7DB8-1B43-A947-A637-7AACD4B1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3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00D6-11EA-6047-9993-9E5C4490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05D0F-DAB4-D446-98BD-06BCD96F5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D33FE-325E-554B-9457-EDDD3D642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8B2CE-FF4C-F647-B6C9-0A620BF1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FE332-F815-844C-9B9C-8DD84C75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DB9BF-F93A-BA4B-8723-F66A8F80E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B11D-968C-6E4F-9273-16BA4465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02CC3-B866-E44D-AEDF-D0D94E4CF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FCAD0-31B3-6648-91CB-9517F2BC1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63EF3-ED0E-CA44-936A-E9BD791AB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85A080-AB91-B94F-9F0C-EF397FD9F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CACFE-F7FF-E843-B16C-C1D2B5E3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5FE84-6479-2142-88B3-8B6CF9C2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60107B-097F-A34C-84AD-00602138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0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0B2D-8643-CE4F-A482-CA636421A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CBEBE-0AE8-0845-B2EC-6A92DDF9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C03E6-C554-B741-BEE5-FFEB34FF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82F25-F7A3-804C-8D06-2B336451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8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E390-2945-714C-9E34-3AF8B984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9AEAB-53F6-BC49-8C0C-505201197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854A7-CF8C-5840-BB48-8BFA7DE8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6D44-8EC4-D741-BE42-03D3D708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7DAA-6BEB-7445-9EA5-09E01E6FE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5AB44-7E7F-0C47-A83F-E05B72E72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0A381-D60F-8F4F-95AE-167FC645A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5A9BC-064C-A146-BE10-4354A17D0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DE78-FA7A-6D49-95EF-FD90278ED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B8CE-69E6-044B-87CF-25271283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FEFF95-26B4-244E-BAB0-70A634FC2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598C47-D401-F44B-B53B-0C5F21A8F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DA6CB-D95E-604E-A71E-53BCDF01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A8F15-4FF9-3A41-8CF0-6434279B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4B7A4-542A-AC4E-A5F7-D9003DB6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390A4-FC71-E147-9B4E-10AA749F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C69A-7D5B-3746-844B-F2FDC0B1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A4692-2BDC-6D41-A2A1-45039FE7D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9BF6E-877B-CF4C-8D79-EA6FC8F82A80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D94A8-930F-0649-A357-F425E4D2B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E3B02-1549-7C4D-8404-A888AAC7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397A-492C-6149-B9F4-FBF46DED5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c.wisc.edu/sscc/pubs/MM/MM_TestEffect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odowinter.com/tutorial/bw_LME_tutorial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esjournals.onlinelibrary.wiley.com/doi/full/10.1111/2041-210X.12225" TargetMode="External"/><Relationship Id="rId2" Type="http://schemas.openxmlformats.org/officeDocument/2006/relationships/hyperlink" Target="https://besjournals.onlinelibrary.wiley.com/doi/full/10.1111/j.2041-210x.2012.00261.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6.em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6.emf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426A5-75F4-AE4C-85AA-4B120BAF6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908092"/>
            <a:ext cx="12636708" cy="8424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707F1-408F-A142-A45E-CB24F87A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97" y="4877164"/>
            <a:ext cx="10515600" cy="2722849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+mn-lt"/>
              </a:rPr>
              <a:t>Mixed models</a:t>
            </a:r>
          </a:p>
        </p:txBody>
      </p:sp>
    </p:spTree>
    <p:extLst>
      <p:ext uri="{BB962C8B-B14F-4D97-AF65-F5344CB8AC3E}">
        <p14:creationId xmlns:p14="http://schemas.microsoft.com/office/powerpoint/2010/main" val="354993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13" y="-14990"/>
            <a:ext cx="9183974" cy="6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0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can also allow the effect of X to vary between people (see the different lines here.</a:t>
            </a:r>
          </a:p>
          <a:p>
            <a:r>
              <a:rPr lang="en-US" dirty="0"/>
              <a:t>This gives us:</a:t>
            </a:r>
          </a:p>
          <a:p>
            <a:pPr lvl="1"/>
            <a:r>
              <a:rPr lang="en-US" dirty="0"/>
              <a:t>Average effect of X</a:t>
            </a:r>
          </a:p>
          <a:p>
            <a:pPr lvl="1"/>
            <a:r>
              <a:rPr lang="en-US" dirty="0"/>
              <a:t>Effect within each person</a:t>
            </a:r>
          </a:p>
          <a:p>
            <a:r>
              <a:rPr lang="en-US" dirty="0"/>
              <a:t>Variation in effects?</a:t>
            </a:r>
          </a:p>
          <a:p>
            <a:pPr lvl="1"/>
            <a:r>
              <a:rPr lang="en-US" dirty="0"/>
              <a:t>i.e., does everyone have same slope?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172494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96715"/>
            <a:ext cx="12380686" cy="82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5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9AC64-6FFE-9D49-B741-88012429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69"/>
            <a:ext cx="12380686" cy="60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5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D1E05-A5AB-F441-901A-F49C9756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137081"/>
            <a:ext cx="8961225" cy="67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707306"/>
            <a:ext cx="11000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(weight ~ week + (1|id), data=pigs)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5878286" y="493484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61772" y="493485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29117"/>
              <a:gd name="adj2" fmla="val -108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-45059"/>
              <a:gd name="adj2" fmla="val -114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15633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8B1B9B-05C8-664F-93E5-35080ED7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A3385-207A-D44C-804D-C570D70A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509" y="1623857"/>
            <a:ext cx="6484911" cy="4863683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248D2A6-A175-2D4E-AD53-75D778C04D26}"/>
              </a:ext>
            </a:extLst>
          </p:cNvPr>
          <p:cNvSpPr/>
          <p:nvPr/>
        </p:nvSpPr>
        <p:spPr>
          <a:xfrm>
            <a:off x="355600" y="290285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if we want to allow for piglets to be different?</a:t>
            </a:r>
          </a:p>
        </p:txBody>
      </p:sp>
    </p:spTree>
    <p:extLst>
      <p:ext uri="{BB962C8B-B14F-4D97-AF65-F5344CB8AC3E}">
        <p14:creationId xmlns:p14="http://schemas.microsoft.com/office/powerpoint/2010/main" val="3738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043" y="2707306"/>
            <a:ext cx="11832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(weight ~ week + 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week|id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), data=pigs)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561772" y="493485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fixed part stays the same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4426856" cy="1901371"/>
          </a:xfrm>
          <a:prstGeom prst="wedgeRectCallout">
            <a:avLst>
              <a:gd name="adj1" fmla="val 8099"/>
              <a:gd name="adj2" fmla="val -95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we add a predictor to the random part</a:t>
            </a:r>
            <a:r>
              <a:rPr lang="mr-IN" sz="2400" dirty="0"/>
              <a:t>…</a:t>
            </a:r>
            <a:r>
              <a:rPr lang="en-GB" sz="2400" dirty="0"/>
              <a:t> this adds a 'random slope', allowing slopes to vary by-id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192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slopes model output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" y="1690688"/>
            <a:ext cx="10560606" cy="4621212"/>
          </a:xfrm>
        </p:spPr>
      </p:pic>
    </p:spTree>
    <p:extLst>
      <p:ext uri="{BB962C8B-B14F-4D97-AF65-F5344CB8AC3E}">
        <p14:creationId xmlns:p14="http://schemas.microsoft.com/office/powerpoint/2010/main" val="848678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7343" cy="1325563"/>
          </a:xfrm>
        </p:spPr>
        <p:txBody>
          <a:bodyPr/>
          <a:lstStyle/>
          <a:p>
            <a:r>
              <a:rPr lang="en-US" dirty="0"/>
              <a:t>Random slopes model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24" y="365125"/>
            <a:ext cx="6310404" cy="5883614"/>
          </a:xfrm>
        </p:spPr>
      </p:pic>
      <p:sp>
        <p:nvSpPr>
          <p:cNvPr id="6" name="Rectangular Callout 5"/>
          <p:cNvSpPr/>
          <p:nvPr/>
        </p:nvSpPr>
        <p:spPr>
          <a:xfrm>
            <a:off x="188687" y="3657601"/>
            <a:ext cx="4426856" cy="1117600"/>
          </a:xfrm>
          <a:prstGeom prst="wedgeRectCallout">
            <a:avLst>
              <a:gd name="adj1" fmla="val 63509"/>
              <a:gd name="adj2" fmla="val -5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Interpret this part just like `lm`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188687" y="5624514"/>
            <a:ext cx="4426856" cy="1117600"/>
          </a:xfrm>
          <a:prstGeom prst="wedgeRectCallout">
            <a:avLst>
              <a:gd name="adj1" fmla="val 63509"/>
              <a:gd name="adj2" fmla="val -5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Ignore this part</a:t>
            </a:r>
            <a:endParaRPr lang="en-US" sz="2400" dirty="0"/>
          </a:p>
        </p:txBody>
      </p:sp>
      <p:sp>
        <p:nvSpPr>
          <p:cNvPr id="9" name="Rectangular Callout 8"/>
          <p:cNvSpPr/>
          <p:nvPr/>
        </p:nvSpPr>
        <p:spPr>
          <a:xfrm>
            <a:off x="188687" y="1690688"/>
            <a:ext cx="4426856" cy="1117600"/>
          </a:xfrm>
          <a:prstGeom prst="wedgeRectCallout">
            <a:avLst>
              <a:gd name="adj1" fmla="val 63509"/>
              <a:gd name="adj2" fmla="val -50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Use </a:t>
            </a:r>
            <a:r>
              <a:rPr lang="en-GB" sz="2400" dirty="0" err="1"/>
              <a:t>ranova</a:t>
            </a:r>
            <a:r>
              <a:rPr lang="en-GB" sz="2400" dirty="0"/>
              <a:t>() to 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753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8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</a:t>
            </a:r>
            <a:r>
              <a:rPr lang="en-US" b="1" u="sng" dirty="0"/>
              <a:t>random</a:t>
            </a:r>
            <a:r>
              <a:rPr lang="en-US" u="sng" dirty="0"/>
              <a:t> </a:t>
            </a:r>
            <a:r>
              <a:rPr lang="en-US" b="1" u="sng" dirty="0"/>
              <a:t>intercept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900" y="1411303"/>
            <a:ext cx="10794763" cy="5446697"/>
          </a:xfrm>
        </p:spPr>
      </p:pic>
      <p:sp>
        <p:nvSpPr>
          <p:cNvPr id="5" name="TextBox 4"/>
          <p:cNvSpPr txBox="1"/>
          <p:nvPr/>
        </p:nvSpPr>
        <p:spPr>
          <a:xfrm>
            <a:off x="8461829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5666282" y="2023672"/>
            <a:ext cx="5687517" cy="1575871"/>
          </a:xfrm>
          <a:prstGeom prst="wedgeRectCallout">
            <a:avLst>
              <a:gd name="adj1" fmla="val -41119"/>
              <a:gd name="adj2" fmla="val 159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Tells us if there is 'significant' variation in intercepts. i.e. was it "worth it" to fit mixed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94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of </a:t>
            </a:r>
            <a:r>
              <a:rPr lang="en-US" b="1" u="sng" dirty="0"/>
              <a:t>random</a:t>
            </a:r>
            <a:r>
              <a:rPr lang="en-US" u="sng" dirty="0"/>
              <a:t> </a:t>
            </a:r>
            <a:r>
              <a:rPr lang="en-US" b="1" u="sng" dirty="0"/>
              <a:t>slope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78" y="1323822"/>
            <a:ext cx="11680243" cy="5534178"/>
          </a:xfrm>
        </p:spPr>
      </p:pic>
      <p:sp>
        <p:nvSpPr>
          <p:cNvPr id="5" name="TextBox 4"/>
          <p:cNvSpPr txBox="1"/>
          <p:nvPr/>
        </p:nvSpPr>
        <p:spPr>
          <a:xfrm>
            <a:off x="8461829" y="24819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3513222" y="625642"/>
            <a:ext cx="7840578" cy="2973901"/>
          </a:xfrm>
          <a:prstGeom prst="wedgeRectCallout">
            <a:avLst>
              <a:gd name="adj1" fmla="val 26093"/>
              <a:gd name="adj2" fmla="val 112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This asks: "was there significant variation in the slopes of different piglets?"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8024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the F test, likelihood ratio test</a:t>
            </a:r>
          </a:p>
          <a:p>
            <a:r>
              <a:rPr lang="en-US" dirty="0"/>
              <a:t>Allows comparison of </a:t>
            </a:r>
            <a:r>
              <a:rPr lang="en-US" b="1" u="sng" dirty="0"/>
              <a:t>nested</a:t>
            </a:r>
            <a:r>
              <a:rPr lang="en-US" dirty="0"/>
              <a:t> models with</a:t>
            </a:r>
          </a:p>
          <a:p>
            <a:pPr lvl="1"/>
            <a:r>
              <a:rPr lang="en-US" b="1" u="sng" dirty="0"/>
              <a:t>Same data</a:t>
            </a:r>
          </a:p>
          <a:p>
            <a:pPr lvl="1"/>
            <a:r>
              <a:rPr lang="en-US" dirty="0"/>
              <a:t>Different numbers of </a:t>
            </a:r>
            <a:r>
              <a:rPr lang="en-US" b="1" u="sng" dirty="0"/>
              <a:t>parameters</a:t>
            </a:r>
          </a:p>
          <a:p>
            <a:pPr lvl="1"/>
            <a:endParaRPr lang="en-US" dirty="0"/>
          </a:p>
          <a:p>
            <a:r>
              <a:rPr lang="en-US" dirty="0"/>
              <a:t>Chi </a:t>
            </a:r>
            <a:r>
              <a:rPr lang="en-US" dirty="0" err="1"/>
              <a:t>Sq</a:t>
            </a:r>
            <a:r>
              <a:rPr lang="en-US" dirty="0"/>
              <a:t> with degrees freedom fixed by difference in # of parameters</a:t>
            </a:r>
          </a:p>
          <a:p>
            <a:r>
              <a:rPr lang="en-US" dirty="0"/>
              <a:t>If "significant", then simpler model is judged worse than more complex one, (so prefer the more complex)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715298"/>
            <a:ext cx="7451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 this page for more technical details</a:t>
            </a:r>
          </a:p>
          <a:p>
            <a:r>
              <a:rPr lang="en-US" dirty="0">
                <a:hlinkClick r:id="rId3"/>
              </a:rPr>
              <a:t>https://www.ssc.wisc.edu/sscc/pubs/MM/MM_TestEffects.html</a:t>
            </a:r>
            <a:r>
              <a:rPr lang="en-US" dirty="0"/>
              <a:t> or </a:t>
            </a:r>
            <a:r>
              <a:rPr lang="en-US" dirty="0">
                <a:hlinkClick r:id="rId4"/>
              </a:rPr>
              <a:t>http://www.bodowinter.com/tutorial/bw_LME_tutorial.pdf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869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2965"/>
            <a:ext cx="9753602" cy="5191874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5666283" y="2023673"/>
            <a:ext cx="2593298" cy="719528"/>
          </a:xfrm>
          <a:prstGeom prst="wedgeRectCallout">
            <a:avLst>
              <a:gd name="adj1" fmla="val -86245"/>
              <a:gd name="adj2" fmla="val 24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Simpler model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7197778" y="2918984"/>
            <a:ext cx="3235376" cy="719528"/>
          </a:xfrm>
          <a:prstGeom prst="wedgeRectCallout">
            <a:avLst>
              <a:gd name="adj1" fmla="val -126129"/>
              <a:gd name="adj2" fmla="val 185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More </a:t>
            </a:r>
            <a:r>
              <a:rPr lang="en-GB" sz="2400"/>
              <a:t>complex model</a:t>
            </a:r>
            <a:endParaRPr lang="en-US" sz="2400" dirty="0"/>
          </a:p>
        </p:txBody>
      </p:sp>
      <p:sp>
        <p:nvSpPr>
          <p:cNvPr id="7" name="Rectangular Callout 6"/>
          <p:cNvSpPr/>
          <p:nvPr/>
        </p:nvSpPr>
        <p:spPr>
          <a:xfrm>
            <a:off x="1319135" y="5802849"/>
            <a:ext cx="4069830" cy="719528"/>
          </a:xfrm>
          <a:prstGeom prst="wedgeRectCallout">
            <a:avLst>
              <a:gd name="adj1" fmla="val 115600"/>
              <a:gd name="adj2" fmla="val -55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/>
              <a:t>Number of additional </a:t>
            </a:r>
            <a:r>
              <a:rPr lang="en-GB" sz="2400" dirty="0" err="1"/>
              <a:t>params</a:t>
            </a:r>
            <a:endParaRPr lang="en-US" sz="2400" dirty="0"/>
          </a:p>
        </p:txBody>
      </p:sp>
      <p:sp>
        <p:nvSpPr>
          <p:cNvPr id="8" name="Rectangular Callout 7"/>
          <p:cNvSpPr/>
          <p:nvPr/>
        </p:nvSpPr>
        <p:spPr>
          <a:xfrm>
            <a:off x="1079293" y="4591144"/>
            <a:ext cx="4881798" cy="719528"/>
          </a:xfrm>
          <a:prstGeom prst="wedgeRectCallout">
            <a:avLst>
              <a:gd name="adj1" fmla="val 119919"/>
              <a:gd name="adj2" fmla="val 85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 dirty="0"/>
              <a:t>p</a:t>
            </a:r>
            <a:r>
              <a:rPr lang="en-GB" sz="2400" dirty="0"/>
              <a:t> value that simpler model is </a:t>
            </a:r>
            <a:r>
              <a:rPr lang="en-GB" sz="2400" b="1" i="1" dirty="0"/>
              <a:t>worse</a:t>
            </a:r>
            <a:r>
              <a:rPr lang="en-GB" sz="2400" dirty="0"/>
              <a:t>/more complex is </a:t>
            </a:r>
            <a:r>
              <a:rPr lang="en-GB" sz="2400" b="1" i="1" dirty="0"/>
              <a:t>better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966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Interpreting/reporting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removing variables from a complex model make it fit </a:t>
            </a:r>
            <a:r>
              <a:rPr lang="en-US" i="1" dirty="0"/>
              <a:t>worse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 -&gt; If it does, prefer the complex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likelihood ratio test revealed that a model without a random slope for X produced a significantly worse fit, </a:t>
            </a:r>
            <a:r>
              <a:rPr lang="el-GR" dirty="0"/>
              <a:t>χ</a:t>
            </a:r>
            <a:r>
              <a:rPr lang="en-GB" baseline="30000" dirty="0"/>
              <a:t>2</a:t>
            </a:r>
            <a:r>
              <a:rPr lang="en-GB" dirty="0"/>
              <a:t>(2) = 7.22, </a:t>
            </a:r>
            <a:r>
              <a:rPr lang="en-GB" i="1" dirty="0"/>
              <a:t>p</a:t>
            </a:r>
            <a:r>
              <a:rPr lang="en-GB" dirty="0"/>
              <a:t> = .018.</a:t>
            </a:r>
          </a:p>
          <a:p>
            <a:pPr marL="0" indent="0">
              <a:buNone/>
            </a:pPr>
            <a:r>
              <a:rPr lang="en-GB" i="1" dirty="0"/>
              <a:t>Or</a:t>
            </a:r>
            <a:r>
              <a:rPr lang="en-GB" dirty="0"/>
              <a:t>: The random intercept model was significantly improved by adding a random slope for X, </a:t>
            </a:r>
            <a:r>
              <a:rPr lang="el-GR" dirty="0"/>
              <a:t>χ</a:t>
            </a:r>
            <a:r>
              <a:rPr lang="en-GB" baseline="30000" dirty="0"/>
              <a:t>2</a:t>
            </a:r>
            <a:r>
              <a:rPr lang="en-GB" dirty="0"/>
              <a:t>(2) = 7.22, p = .018.</a:t>
            </a:r>
          </a:p>
          <a:p>
            <a:pPr marL="0" indent="0">
              <a:buNone/>
            </a:pPr>
            <a:r>
              <a:rPr lang="en-GB" i="1" dirty="0"/>
              <a:t>Or</a:t>
            </a:r>
            <a:r>
              <a:rPr lang="en-GB" dirty="0"/>
              <a:t>: There was substantial variation in the effect of X between-participants, </a:t>
            </a:r>
            <a:r>
              <a:rPr lang="el-GR" dirty="0"/>
              <a:t>χ</a:t>
            </a:r>
            <a:r>
              <a:rPr lang="en-GB" baseline="30000" dirty="0"/>
              <a:t>2</a:t>
            </a:r>
            <a:r>
              <a:rPr lang="en-GB" dirty="0"/>
              <a:t>(1) = 4.5, p = .011.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9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to make it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4167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i="1" dirty="0" err="1"/>
              <a:t>e</a:t>
            </a:r>
            <a:r>
              <a:rPr lang="en-US" sz="4000" baseline="-25000" dirty="0" err="1"/>
              <a:t>ij</a:t>
            </a:r>
            <a:r>
              <a:rPr lang="en-US" sz="4000" baseline="-25000" dirty="0"/>
              <a:t>   </a:t>
            </a:r>
            <a:r>
              <a:rPr lang="en-US" sz="4000" dirty="0"/>
              <a:t>and </a:t>
            </a:r>
            <a:r>
              <a:rPr lang="en-US" sz="4000" i="1" dirty="0"/>
              <a:t>u</a:t>
            </a:r>
            <a:r>
              <a:rPr lang="en-US" sz="4000" baseline="-25000" dirty="0"/>
              <a:t>0j </a:t>
            </a:r>
            <a:r>
              <a:rPr lang="en-US" sz="4000" dirty="0"/>
              <a:t> (and random slopes) are </a:t>
            </a:r>
            <a:r>
              <a:rPr lang="en-US" sz="4000" i="1" dirty="0"/>
              <a:t>normally</a:t>
            </a:r>
            <a:r>
              <a:rPr lang="en-US" sz="4000" dirty="0"/>
              <a:t> </a:t>
            </a:r>
            <a:r>
              <a:rPr lang="en-US" sz="4000" i="1" dirty="0"/>
              <a:t>distributed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If we have random slopes + intercepts then u</a:t>
            </a:r>
            <a:r>
              <a:rPr lang="en-US" sz="4000" baseline="-25000" dirty="0"/>
              <a:t>0j</a:t>
            </a:r>
            <a:r>
              <a:rPr lang="en-US" sz="4000" dirty="0"/>
              <a:t> and u</a:t>
            </a:r>
            <a:r>
              <a:rPr lang="en-US" sz="4000" baseline="-25000" dirty="0"/>
              <a:t>1j </a:t>
            </a:r>
            <a:r>
              <a:rPr lang="en-US" sz="4000" dirty="0"/>
              <a:t>are correlated (parameter estimated)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These </a:t>
            </a:r>
            <a:r>
              <a:rPr lang="en-US" sz="4000" i="1" dirty="0"/>
              <a:t>distributions </a:t>
            </a:r>
            <a:r>
              <a:rPr lang="en-US" sz="4000" dirty="0"/>
              <a:t>mean we just estimate 1 parameter (the variance in intercepts, for example), not a separate intercept or slope for each group.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/>
              <a:t>We look at </a:t>
            </a:r>
            <a:r>
              <a:rPr lang="en-US" sz="4000" i="1" dirty="0"/>
              <a:t>model residuals </a:t>
            </a:r>
            <a:r>
              <a:rPr lang="en-US" sz="4000" dirty="0"/>
              <a:t>to estimate the slope within each cluster (if we want to delve into individual cases)</a:t>
            </a:r>
          </a:p>
        </p:txBody>
      </p:sp>
    </p:spTree>
    <p:extLst>
      <p:ext uri="{BB962C8B-B14F-4D97-AF65-F5344CB8AC3E}">
        <p14:creationId xmlns:p14="http://schemas.microsoft.com/office/powerpoint/2010/main" val="13633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C4FF-EF15-C241-838D-5BD55226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explained in </a:t>
            </a:r>
            <a:br>
              <a:rPr lang="en-US" dirty="0"/>
            </a:br>
            <a:r>
              <a:rPr lang="en-US" dirty="0"/>
              <a:t>mixed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8D0933-BF9B-8D4C-B5CE-F01F57D23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Variance explained and variance proportions</a:t>
            </a:r>
          </a:p>
        </p:txBody>
      </p:sp>
    </p:spTree>
    <p:extLst>
      <p:ext uri="{BB962C8B-B14F-4D97-AF65-F5344CB8AC3E}">
        <p14:creationId xmlns:p14="http://schemas.microsoft.com/office/powerpoint/2010/main" val="406767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C6F0E8-1BFD-2F41-AFD5-E39C0D21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Nakagawa and Schielzeth 2013</a:t>
            </a:r>
            <a:r>
              <a:rPr lang="en-GB" dirty="0"/>
              <a:t> and </a:t>
            </a:r>
            <a:r>
              <a:rPr lang="en-GB" u="sng" dirty="0">
                <a:hlinkClick r:id="rId3"/>
              </a:rPr>
              <a:t>Johnson, 2014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142244-DB84-B34C-A408-537BD33E2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 R</a:t>
            </a:r>
            <a:r>
              <a:rPr lang="en-US" baseline="30000" dirty="0"/>
              <a:t>2</a:t>
            </a:r>
            <a:r>
              <a:rPr lang="en-US" dirty="0"/>
              <a:t> to mixed models</a:t>
            </a:r>
          </a:p>
          <a:p>
            <a:r>
              <a:rPr lang="en-US" dirty="0"/>
              <a:t>Marginal R</a:t>
            </a:r>
            <a:r>
              <a:rPr lang="en-US" baseline="30000" dirty="0"/>
              <a:t>2	</a:t>
            </a:r>
          </a:p>
          <a:p>
            <a:pPr lvl="1"/>
            <a:r>
              <a:rPr lang="en-US" dirty="0"/>
              <a:t>Same interpretation as for </a:t>
            </a:r>
            <a:r>
              <a:rPr lang="en-US" dirty="0" err="1"/>
              <a:t>lm</a:t>
            </a:r>
            <a:endParaRPr lang="en-US" dirty="0"/>
          </a:p>
          <a:p>
            <a:r>
              <a:rPr lang="en-US" dirty="0"/>
              <a:t>Conditional R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Variance explained, once random effects accounted for</a:t>
            </a:r>
          </a:p>
          <a:p>
            <a:pPr lvl="1"/>
            <a:r>
              <a:rPr lang="en-US" dirty="0"/>
              <a:t>Variance parameters describe distribution of people/schools/therapists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-US" baseline="30000" dirty="0"/>
          </a:p>
          <a:p>
            <a:pPr lvl="1"/>
            <a:endParaRPr lang="en-US" baseline="30000" dirty="0"/>
          </a:p>
          <a:p>
            <a:r>
              <a:rPr lang="en-US" dirty="0"/>
              <a:t>Not built-in, must use </a:t>
            </a:r>
            <a:r>
              <a:rPr lang="en-GB" dirty="0" err="1">
                <a:latin typeface="Andale Mono" panose="020B0509000000000004" pitchFamily="49" charset="0"/>
              </a:rPr>
              <a:t>MuMIn</a:t>
            </a:r>
            <a:r>
              <a:rPr lang="en-GB" dirty="0">
                <a:latin typeface="Andale Mono" panose="020B0509000000000004" pitchFamily="49" charset="0"/>
              </a:rPr>
              <a:t>::</a:t>
            </a:r>
            <a:r>
              <a:rPr lang="en-GB" dirty="0" err="1">
                <a:latin typeface="Andale Mono" panose="020B0509000000000004" pitchFamily="49" charset="0"/>
              </a:rPr>
              <a:t>r.squaredGLMM</a:t>
            </a:r>
            <a:endParaRPr lang="en-GB" dirty="0">
              <a:latin typeface="Andale Mono" panose="020B0509000000000004" pitchFamily="49" charset="0"/>
            </a:endParaRPr>
          </a:p>
          <a:p>
            <a:r>
              <a:rPr lang="en-US" dirty="0"/>
              <a:t>Interpret and report as you would for </a:t>
            </a:r>
            <a:r>
              <a:rPr lang="en-US" dirty="0" err="1"/>
              <a:t>lm</a:t>
            </a:r>
            <a:r>
              <a:rPr lang="en-US" dirty="0"/>
              <a:t>/R</a:t>
            </a:r>
            <a:r>
              <a:rPr lang="en-US" baseline="30000" dirty="0"/>
              <a:t>2</a:t>
            </a:r>
            <a:endParaRPr lang="en-US" dirty="0">
              <a:latin typeface="Andale Mono" panose="020B0509000000000004" pitchFamily="49" charset="0"/>
            </a:endParaRPr>
          </a:p>
          <a:p>
            <a:endParaRPr lang="en-US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292440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396466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E2D6-F681-4243-B876-8FC55D15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Trick: Use </a:t>
            </a:r>
            <a:r>
              <a:rPr lang="en-US" dirty="0" err="1">
                <a:latin typeface="Andale Mono" panose="020B0509000000000004" pitchFamily="49" charset="0"/>
              </a:rPr>
              <a:t>VarCorr</a:t>
            </a:r>
            <a:r>
              <a:rPr lang="en-US" dirty="0"/>
              <a:t> after </a:t>
            </a:r>
            <a:r>
              <a:rPr lang="en-US" dirty="0" err="1">
                <a:latin typeface="Andale Mono" panose="020B0509000000000004" pitchFamily="49" charset="0"/>
              </a:rPr>
              <a:t>lmer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/>
              <a:t>and convert to </a:t>
            </a:r>
            <a:r>
              <a:rPr lang="en-US" sz="2800" dirty="0" err="1"/>
              <a:t>dataframe</a:t>
            </a:r>
            <a:r>
              <a:rPr lang="en-US" sz="2800" dirty="0"/>
              <a:t> to show variances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B5AB0-1243-424D-9534-3B5A8047C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35" y="1925052"/>
            <a:ext cx="10917665" cy="4573128"/>
          </a:xfrm>
        </p:spPr>
      </p:pic>
    </p:spTree>
    <p:extLst>
      <p:ext uri="{BB962C8B-B14F-4D97-AF65-F5344CB8AC3E}">
        <p14:creationId xmlns:p14="http://schemas.microsoft.com/office/powerpoint/2010/main" val="196050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314918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</p:spTree>
    <p:extLst>
      <p:ext uri="{BB962C8B-B14F-4D97-AF65-F5344CB8AC3E}">
        <p14:creationId xmlns:p14="http://schemas.microsoft.com/office/powerpoint/2010/main" val="383405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55476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 + (1|grouping), </a:t>
            </a:r>
          </a:p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									data=data)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414999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7DD5-DD59-FC4E-ACFB-9A58DF06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intercepts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CDFDA-EE86-EC4B-9923-47BCEC8F8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!= scattered or unpredictable…</a:t>
            </a:r>
          </a:p>
          <a:p>
            <a:r>
              <a:rPr lang="en-US" dirty="0"/>
              <a:t>It means we treat individuals' 'intercepts' (their mean scores) as a random variable… i.e. one which is measured with error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73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15751</TotalTime>
  <Words>790</Words>
  <Application>Microsoft Macintosh PowerPoint</Application>
  <PresentationFormat>Widescreen</PresentationFormat>
  <Paragraphs>107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Andale Mono</vt:lpstr>
      <vt:lpstr>Arial</vt:lpstr>
      <vt:lpstr>Calibri</vt:lpstr>
      <vt:lpstr>Calibri Light</vt:lpstr>
      <vt:lpstr>Office Theme</vt:lpstr>
      <vt:lpstr>Mixed models</vt:lpstr>
      <vt:lpstr>PowerPoint Presentation</vt:lpstr>
      <vt:lpstr>PowerPoint Presentation</vt:lpstr>
      <vt:lpstr>PowerPoint Presentation</vt:lpstr>
      <vt:lpstr>PowerPoint Presentation</vt:lpstr>
      <vt:lpstr>Variance partition</vt:lpstr>
      <vt:lpstr>Mixed models split the error term</vt:lpstr>
      <vt:lpstr>PowerPoint Presentation</vt:lpstr>
      <vt:lpstr>Random intercepts model</vt:lpstr>
      <vt:lpstr>PowerPoint Presentation</vt:lpstr>
      <vt:lpstr>Random slopes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slopes model output</vt:lpstr>
      <vt:lpstr>Random slopes model output</vt:lpstr>
      <vt:lpstr>Test of random intercept</vt:lpstr>
      <vt:lpstr>Test of random slope</vt:lpstr>
      <vt:lpstr>Likelihood ratio test</vt:lpstr>
      <vt:lpstr>Likelihood ratio test</vt:lpstr>
      <vt:lpstr>Interpreting/reporting</vt:lpstr>
      <vt:lpstr>Assumptions to make it work</vt:lpstr>
      <vt:lpstr>Variance explained in  mixed models</vt:lpstr>
      <vt:lpstr>Nakagawa and Schielzeth 2013 and Johnson, 2014</vt:lpstr>
      <vt:lpstr>Variance partition</vt:lpstr>
      <vt:lpstr>Trick: Use VarCorr after lmer  and convert to dataframe to show variances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16</cp:revision>
  <dcterms:created xsi:type="dcterms:W3CDTF">2018-12-18T14:33:16Z</dcterms:created>
  <dcterms:modified xsi:type="dcterms:W3CDTF">2020-03-03T16:01:46Z</dcterms:modified>
</cp:coreProperties>
</file>